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Heebo Light" panose="020F0502020204030204" pitchFamily="2" charset="-79"/>
      <p:regular r:id="rId18"/>
    </p:embeddedFont>
    <p:embeddedFont>
      <p:font typeface="Montserrat" panose="020F0502020204030204"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668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21266"/>
            <a:ext cx="14630400" cy="8229600"/>
          </a:xfrm>
          <a:prstGeom prst="rect">
            <a:avLst/>
          </a:prstGeom>
          <a:solidFill>
            <a:srgbClr val="0D0A2C">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kaggle.com/datasets/leader11113/us-flight-delay"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1946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Airline Delay Analysis and Prediction in the US</a:t>
            </a:r>
            <a:endParaRPr lang="en-US" sz="4450" dirty="0"/>
          </a:p>
        </p:txBody>
      </p:sp>
      <p:sp>
        <p:nvSpPr>
          <p:cNvPr id="4" name="Text 1"/>
          <p:cNvSpPr/>
          <p:nvPr/>
        </p:nvSpPr>
        <p:spPr>
          <a:xfrm>
            <a:off x="793790" y="417718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Data science workflow using Python to analyze and predict US flight delays.</a:t>
            </a:r>
            <a:endParaRPr lang="en-US" sz="1750" dirty="0"/>
          </a:p>
        </p:txBody>
      </p:sp>
      <p:sp>
        <p:nvSpPr>
          <p:cNvPr id="5" name="Text 2"/>
          <p:cNvSpPr/>
          <p:nvPr/>
        </p:nvSpPr>
        <p:spPr>
          <a:xfrm>
            <a:off x="793790" y="479524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Author: Suraj Nair | Date: 3/5/25</a:t>
            </a:r>
            <a:endParaRPr lang="en-US" sz="1750" dirty="0"/>
          </a:p>
        </p:txBody>
      </p:sp>
      <p:sp>
        <p:nvSpPr>
          <p:cNvPr id="6" name="Shape 3"/>
          <p:cNvSpPr/>
          <p:nvPr/>
        </p:nvSpPr>
        <p:spPr>
          <a:xfrm>
            <a:off x="793790" y="5430203"/>
            <a:ext cx="362903" cy="362903"/>
          </a:xfrm>
          <a:prstGeom prst="roundRect">
            <a:avLst>
              <a:gd name="adj" fmla="val 25194296"/>
            </a:avLst>
          </a:prstGeom>
          <a:noFill/>
          <a:ln w="7620">
            <a:solidFill>
              <a:srgbClr val="4D4D51"/>
            </a:solidFill>
            <a:prstDash val="solid"/>
          </a:ln>
        </p:spPr>
      </p:sp>
      <p:pic>
        <p:nvPicPr>
          <p:cNvPr id="7" name="Image 1" descr="preencoded.png"/>
          <p:cNvPicPr>
            <a:picLocks noChangeAspect="1"/>
          </p:cNvPicPr>
          <p:nvPr/>
        </p:nvPicPr>
        <p:blipFill>
          <a:blip r:embed="rId4"/>
          <a:stretch>
            <a:fillRect/>
          </a:stretch>
        </p:blipFill>
        <p:spPr>
          <a:xfrm>
            <a:off x="801410" y="5437822"/>
            <a:ext cx="347663" cy="347663"/>
          </a:xfrm>
          <a:prstGeom prst="rect">
            <a:avLst/>
          </a:prstGeom>
        </p:spPr>
      </p:pic>
      <p:sp>
        <p:nvSpPr>
          <p:cNvPr id="8" name="Text 4"/>
          <p:cNvSpPr/>
          <p:nvPr/>
        </p:nvSpPr>
        <p:spPr>
          <a:xfrm>
            <a:off x="1270040" y="5413296"/>
            <a:ext cx="1641872" cy="396835"/>
          </a:xfrm>
          <a:prstGeom prst="rect">
            <a:avLst/>
          </a:prstGeom>
          <a:noFill/>
          <a:ln/>
        </p:spPr>
        <p:txBody>
          <a:bodyPr wrap="none" lIns="0" tIns="0" rIns="0" bIns="0" rtlCol="0" anchor="t"/>
          <a:lstStyle/>
          <a:p>
            <a:pPr marL="0" indent="0" algn="l">
              <a:lnSpc>
                <a:spcPts val="3100"/>
              </a:lnSpc>
              <a:buNone/>
            </a:pPr>
            <a:r>
              <a:rPr lang="en-US" sz="2200" b="1" dirty="0">
                <a:solidFill>
                  <a:srgbClr val="DCD7E5"/>
                </a:solidFill>
                <a:latin typeface="Heebo Bold" pitchFamily="34" charset="0"/>
                <a:ea typeface="Heebo Bold" pitchFamily="34" charset="-122"/>
                <a:cs typeface="Heebo Bold" pitchFamily="34" charset="-120"/>
              </a:rPr>
              <a:t>by Suraj Nair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7012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Train-Test Split</a:t>
            </a:r>
            <a:endParaRPr lang="en-US" sz="4450" dirty="0"/>
          </a:p>
        </p:txBody>
      </p:sp>
      <p:sp>
        <p:nvSpPr>
          <p:cNvPr id="4" name="Shape 1"/>
          <p:cNvSpPr/>
          <p:nvPr/>
        </p:nvSpPr>
        <p:spPr>
          <a:xfrm>
            <a:off x="793790" y="3019068"/>
            <a:ext cx="170021" cy="853321"/>
          </a:xfrm>
          <a:prstGeom prst="roundRect">
            <a:avLst>
              <a:gd name="adj" fmla="val 56033"/>
            </a:avLst>
          </a:prstGeom>
          <a:solidFill>
            <a:srgbClr val="31136C"/>
          </a:solidFill>
          <a:ln w="7620">
            <a:solidFill>
              <a:srgbClr val="4A2C85"/>
            </a:solidFill>
            <a:prstDash val="solid"/>
          </a:ln>
        </p:spPr>
      </p:sp>
      <p:sp>
        <p:nvSpPr>
          <p:cNvPr id="5" name="Text 2"/>
          <p:cNvSpPr/>
          <p:nvPr/>
        </p:nvSpPr>
        <p:spPr>
          <a:xfrm>
            <a:off x="1303973" y="30190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Separation</a:t>
            </a:r>
            <a:endParaRPr lang="en-US" sz="2200" dirty="0"/>
          </a:p>
        </p:txBody>
      </p:sp>
      <p:sp>
        <p:nvSpPr>
          <p:cNvPr id="6" name="Text 3"/>
          <p:cNvSpPr/>
          <p:nvPr/>
        </p:nvSpPr>
        <p:spPr>
          <a:xfrm>
            <a:off x="1303973" y="3509486"/>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Divided dataset into training (80%) and testing (20%) subsets.</a:t>
            </a:r>
            <a:endParaRPr lang="en-US" sz="1750" dirty="0"/>
          </a:p>
        </p:txBody>
      </p:sp>
      <p:sp>
        <p:nvSpPr>
          <p:cNvPr id="7" name="Shape 4"/>
          <p:cNvSpPr/>
          <p:nvPr/>
        </p:nvSpPr>
        <p:spPr>
          <a:xfrm>
            <a:off x="1133951" y="4099203"/>
            <a:ext cx="170021" cy="853321"/>
          </a:xfrm>
          <a:prstGeom prst="roundRect">
            <a:avLst>
              <a:gd name="adj" fmla="val 56033"/>
            </a:avLst>
          </a:prstGeom>
          <a:solidFill>
            <a:srgbClr val="31136C"/>
          </a:solidFill>
          <a:ln w="7620">
            <a:solidFill>
              <a:srgbClr val="4A2C85"/>
            </a:solidFill>
            <a:prstDash val="solid"/>
          </a:ln>
        </p:spPr>
      </p:sp>
      <p:sp>
        <p:nvSpPr>
          <p:cNvPr id="8" name="Text 5"/>
          <p:cNvSpPr/>
          <p:nvPr/>
        </p:nvSpPr>
        <p:spPr>
          <a:xfrm>
            <a:off x="1644134" y="40992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Random Sampling</a:t>
            </a:r>
            <a:endParaRPr lang="en-US" sz="2200" dirty="0"/>
          </a:p>
        </p:txBody>
      </p:sp>
      <p:sp>
        <p:nvSpPr>
          <p:cNvPr id="9" name="Text 6"/>
          <p:cNvSpPr/>
          <p:nvPr/>
        </p:nvSpPr>
        <p:spPr>
          <a:xfrm>
            <a:off x="1644134" y="4589621"/>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Ensured representative and unbiased sample for evaluation.</a:t>
            </a:r>
            <a:endParaRPr lang="en-US" sz="1750" dirty="0"/>
          </a:p>
        </p:txBody>
      </p:sp>
      <p:sp>
        <p:nvSpPr>
          <p:cNvPr id="10" name="Shape 7"/>
          <p:cNvSpPr/>
          <p:nvPr/>
        </p:nvSpPr>
        <p:spPr>
          <a:xfrm>
            <a:off x="1474232" y="5179338"/>
            <a:ext cx="170021" cy="853321"/>
          </a:xfrm>
          <a:prstGeom prst="roundRect">
            <a:avLst>
              <a:gd name="adj" fmla="val 56033"/>
            </a:avLst>
          </a:prstGeom>
          <a:solidFill>
            <a:srgbClr val="31136C"/>
          </a:solidFill>
          <a:ln w="7620">
            <a:solidFill>
              <a:srgbClr val="4A2C85"/>
            </a:solidFill>
            <a:prstDash val="solid"/>
          </a:ln>
        </p:spPr>
      </p:sp>
      <p:sp>
        <p:nvSpPr>
          <p:cNvPr id="11" name="Text 8"/>
          <p:cNvSpPr/>
          <p:nvPr/>
        </p:nvSpPr>
        <p:spPr>
          <a:xfrm>
            <a:off x="1984415" y="51793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Purpose</a:t>
            </a:r>
            <a:endParaRPr lang="en-US" sz="2200" dirty="0"/>
          </a:p>
        </p:txBody>
      </p:sp>
      <p:sp>
        <p:nvSpPr>
          <p:cNvPr id="12" name="Text 9"/>
          <p:cNvSpPr/>
          <p:nvPr/>
        </p:nvSpPr>
        <p:spPr>
          <a:xfrm>
            <a:off x="1984415" y="5669756"/>
            <a:ext cx="6365796"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Test model generalization with unseen data.</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10314" y="479822"/>
            <a:ext cx="4360188" cy="544949"/>
          </a:xfrm>
          <a:prstGeom prst="rect">
            <a:avLst/>
          </a:prstGeom>
          <a:noFill/>
          <a:ln/>
        </p:spPr>
        <p:txBody>
          <a:bodyPr wrap="none" lIns="0" tIns="0" rIns="0" bIns="0" rtlCol="0" anchor="t"/>
          <a:lstStyle/>
          <a:p>
            <a:pPr marL="0" indent="0" algn="l">
              <a:lnSpc>
                <a:spcPts val="4250"/>
              </a:lnSpc>
              <a:buNone/>
            </a:pPr>
            <a:r>
              <a:rPr lang="en-US" sz="3400" dirty="0">
                <a:solidFill>
                  <a:srgbClr val="F2F0F4"/>
                </a:solidFill>
                <a:latin typeface="Montserrat" pitchFamily="34" charset="0"/>
                <a:ea typeface="Montserrat" pitchFamily="34" charset="-122"/>
                <a:cs typeface="Montserrat" pitchFamily="34" charset="-120"/>
              </a:rPr>
              <a:t>Chose 2 models-</a:t>
            </a:r>
            <a:endParaRPr lang="en-US" sz="3400" dirty="0"/>
          </a:p>
        </p:txBody>
      </p:sp>
      <p:sp>
        <p:nvSpPr>
          <p:cNvPr id="3" name="Text 1"/>
          <p:cNvSpPr/>
          <p:nvPr/>
        </p:nvSpPr>
        <p:spPr>
          <a:xfrm>
            <a:off x="610314" y="1286351"/>
            <a:ext cx="13409771" cy="279083"/>
          </a:xfrm>
          <a:prstGeom prst="rect">
            <a:avLst/>
          </a:prstGeom>
          <a:noFill/>
          <a:ln/>
        </p:spPr>
        <p:txBody>
          <a:bodyPr wrap="non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RANDOM FOREST CLASSIFIER &amp; LOGISTIC REGRESSION</a:t>
            </a:r>
            <a:endParaRPr lang="en-US" sz="1350" dirty="0"/>
          </a:p>
        </p:txBody>
      </p:sp>
      <p:sp>
        <p:nvSpPr>
          <p:cNvPr id="4" name="Shape 2"/>
          <p:cNvSpPr/>
          <p:nvPr/>
        </p:nvSpPr>
        <p:spPr>
          <a:xfrm>
            <a:off x="610314" y="1761530"/>
            <a:ext cx="130731" cy="656034"/>
          </a:xfrm>
          <a:prstGeom prst="roundRect">
            <a:avLst>
              <a:gd name="adj" fmla="val 56032"/>
            </a:avLst>
          </a:prstGeom>
          <a:solidFill>
            <a:srgbClr val="31136C"/>
          </a:solidFill>
          <a:ln w="7620">
            <a:solidFill>
              <a:srgbClr val="4A2C85"/>
            </a:solidFill>
            <a:prstDash val="solid"/>
          </a:ln>
        </p:spPr>
      </p:sp>
      <p:sp>
        <p:nvSpPr>
          <p:cNvPr id="5" name="Text 3"/>
          <p:cNvSpPr/>
          <p:nvPr/>
        </p:nvSpPr>
        <p:spPr>
          <a:xfrm>
            <a:off x="1002625" y="1761530"/>
            <a:ext cx="5399961" cy="272415"/>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Comparison of performance before and after PCA</a:t>
            </a:r>
            <a:endParaRPr lang="en-US" sz="1700" dirty="0"/>
          </a:p>
        </p:txBody>
      </p:sp>
      <p:sp>
        <p:nvSpPr>
          <p:cNvPr id="6" name="Text 4"/>
          <p:cNvSpPr/>
          <p:nvPr/>
        </p:nvSpPr>
        <p:spPr>
          <a:xfrm>
            <a:off x="1002625" y="2138482"/>
            <a:ext cx="13017460" cy="279083"/>
          </a:xfrm>
          <a:prstGeom prst="rect">
            <a:avLst/>
          </a:prstGeom>
          <a:noFill/>
          <a:ln/>
        </p:spPr>
        <p:txBody>
          <a:bodyPr wrap="non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Logistic Regression performed similar in both scenarios, while Random Forest gave the best results without applying PCA.</a:t>
            </a:r>
            <a:endParaRPr lang="en-US" sz="1350" dirty="0"/>
          </a:p>
        </p:txBody>
      </p:sp>
      <p:sp>
        <p:nvSpPr>
          <p:cNvPr id="7" name="Shape 5"/>
          <p:cNvSpPr/>
          <p:nvPr/>
        </p:nvSpPr>
        <p:spPr>
          <a:xfrm>
            <a:off x="871895" y="2591872"/>
            <a:ext cx="130731" cy="4983480"/>
          </a:xfrm>
          <a:prstGeom prst="roundRect">
            <a:avLst>
              <a:gd name="adj" fmla="val 56032"/>
            </a:avLst>
          </a:prstGeom>
          <a:solidFill>
            <a:srgbClr val="31136C"/>
          </a:solidFill>
          <a:ln w="7620">
            <a:solidFill>
              <a:srgbClr val="4A2C85"/>
            </a:solidFill>
            <a:prstDash val="solid"/>
          </a:ln>
        </p:spPr>
      </p:sp>
      <p:sp>
        <p:nvSpPr>
          <p:cNvPr id="8" name="Text 6"/>
          <p:cNvSpPr/>
          <p:nvPr/>
        </p:nvSpPr>
        <p:spPr>
          <a:xfrm>
            <a:off x="1264206" y="2591872"/>
            <a:ext cx="3778210" cy="272415"/>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Decided to choose Random Forest</a:t>
            </a:r>
            <a:endParaRPr lang="en-US" sz="1700" dirty="0"/>
          </a:p>
        </p:txBody>
      </p:sp>
      <p:sp>
        <p:nvSpPr>
          <p:cNvPr id="9" name="Text 7"/>
          <p:cNvSpPr/>
          <p:nvPr/>
        </p:nvSpPr>
        <p:spPr>
          <a:xfrm>
            <a:off x="1264206" y="2968823"/>
            <a:ext cx="12755880" cy="279083"/>
          </a:xfrm>
          <a:prstGeom prst="rect">
            <a:avLst/>
          </a:prstGeom>
          <a:noFill/>
          <a:ln/>
        </p:spPr>
        <p:txBody>
          <a:bodyPr wrap="non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Used evaluation metrics like- confusion matrix, ROC AUC curve, and learning curve</a:t>
            </a:r>
            <a:endParaRPr lang="en-US" sz="1350" dirty="0"/>
          </a:p>
        </p:txBody>
      </p:sp>
      <p:pic>
        <p:nvPicPr>
          <p:cNvPr id="10" name="Image 0" descr="preencoded.png"/>
          <p:cNvPicPr>
            <a:picLocks noChangeAspect="1"/>
          </p:cNvPicPr>
          <p:nvPr/>
        </p:nvPicPr>
        <p:blipFill>
          <a:blip r:embed="rId3"/>
          <a:stretch>
            <a:fillRect/>
          </a:stretch>
        </p:blipFill>
        <p:spPr>
          <a:xfrm>
            <a:off x="1264206" y="3444002"/>
            <a:ext cx="8817173" cy="3656171"/>
          </a:xfrm>
          <a:prstGeom prst="rect">
            <a:avLst/>
          </a:prstGeom>
        </p:spPr>
      </p:pic>
      <p:sp>
        <p:nvSpPr>
          <p:cNvPr id="11" name="Text 8"/>
          <p:cNvSpPr/>
          <p:nvPr/>
        </p:nvSpPr>
        <p:spPr>
          <a:xfrm>
            <a:off x="1264206" y="7296269"/>
            <a:ext cx="12755880" cy="279083"/>
          </a:xfrm>
          <a:prstGeom prst="rect">
            <a:avLst/>
          </a:prstGeom>
          <a:noFill/>
          <a:ln/>
        </p:spPr>
        <p:txBody>
          <a:bodyPr wrap="none" lIns="0" tIns="0" rIns="0" bIns="0" rtlCol="0" anchor="t"/>
          <a:lstStyle/>
          <a:p>
            <a:pPr marL="0" indent="0" algn="l">
              <a:lnSpc>
                <a:spcPts val="2150"/>
              </a:lnSpc>
              <a:buNone/>
            </a:pP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425416"/>
            <a:ext cx="5393412" cy="3784759"/>
          </a:xfrm>
          <a:prstGeom prst="rect">
            <a:avLst/>
          </a:prstGeom>
        </p:spPr>
      </p:pic>
      <p:sp>
        <p:nvSpPr>
          <p:cNvPr id="3" name="Text 0"/>
          <p:cNvSpPr/>
          <p:nvPr/>
        </p:nvSpPr>
        <p:spPr>
          <a:xfrm>
            <a:off x="793790" y="5465326"/>
            <a:ext cx="6108740"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4" name="Image 1" descr="preencoded.png"/>
          <p:cNvPicPr>
            <a:picLocks noChangeAspect="1"/>
          </p:cNvPicPr>
          <p:nvPr/>
        </p:nvPicPr>
        <p:blipFill>
          <a:blip r:embed="rId4"/>
          <a:stretch>
            <a:fillRect/>
          </a:stretch>
        </p:blipFill>
        <p:spPr>
          <a:xfrm>
            <a:off x="7463552" y="1425416"/>
            <a:ext cx="5267444" cy="3830836"/>
          </a:xfrm>
          <a:prstGeom prst="rect">
            <a:avLst/>
          </a:prstGeom>
        </p:spPr>
      </p:pic>
      <p:sp>
        <p:nvSpPr>
          <p:cNvPr id="5" name="Text 1"/>
          <p:cNvSpPr/>
          <p:nvPr/>
        </p:nvSpPr>
        <p:spPr>
          <a:xfrm>
            <a:off x="7463552" y="5511403"/>
            <a:ext cx="638055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2"/>
          <p:cNvSpPr/>
          <p:nvPr/>
        </p:nvSpPr>
        <p:spPr>
          <a:xfrm>
            <a:off x="793790" y="633353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Although the gap in random forest might be looking larger, but it is important to note that the absolute values of both the scores is better than logistic regression.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793790" y="3045976"/>
            <a:ext cx="7010162"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Hyperparameter Tuning </a:t>
            </a:r>
            <a:endParaRPr lang="en-US" sz="4450" dirty="0"/>
          </a:p>
        </p:txBody>
      </p:sp>
      <p:sp>
        <p:nvSpPr>
          <p:cNvPr id="5" name="Text 1"/>
          <p:cNvSpPr/>
          <p:nvPr/>
        </p:nvSpPr>
        <p:spPr>
          <a:xfrm>
            <a:off x="793790" y="409491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Since, in the previous graph, the gap was existing between the learning and validation scores, it suggested mild overfitting. To tackle that, and improve model performance, Hyperparameter Tuning is the best choice.</a:t>
            </a:r>
            <a:endParaRPr lang="en-US" sz="1750" dirty="0"/>
          </a:p>
        </p:txBody>
      </p:sp>
      <p:pic>
        <p:nvPicPr>
          <p:cNvPr id="7" name="Picture 6">
            <a:extLst>
              <a:ext uri="{FF2B5EF4-FFF2-40B4-BE49-F238E27FC236}">
                <a16:creationId xmlns:a16="http://schemas.microsoft.com/office/drawing/2014/main" id="{07ACE2FB-1B95-CF49-A13E-FBF42D6FD7B2}"/>
              </a:ext>
            </a:extLst>
          </p:cNvPr>
          <p:cNvPicPr>
            <a:picLocks noChangeAspect="1"/>
          </p:cNvPicPr>
          <p:nvPr/>
        </p:nvPicPr>
        <p:blipFill>
          <a:blip r:embed="rId4"/>
          <a:stretch>
            <a:fillRect/>
          </a:stretch>
        </p:blipFill>
        <p:spPr>
          <a:xfrm>
            <a:off x="8511702" y="2458774"/>
            <a:ext cx="5696745" cy="35056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62226" y="520303"/>
            <a:ext cx="4730710" cy="591264"/>
          </a:xfrm>
          <a:prstGeom prst="rect">
            <a:avLst/>
          </a:prstGeom>
          <a:noFill/>
          <a:ln/>
        </p:spPr>
        <p:txBody>
          <a:bodyPr wrap="none" lIns="0" tIns="0" rIns="0" bIns="0" rtlCol="0" anchor="t"/>
          <a:lstStyle/>
          <a:p>
            <a:pPr marL="0" indent="0" algn="l">
              <a:lnSpc>
                <a:spcPts val="4650"/>
              </a:lnSpc>
              <a:buNone/>
            </a:pPr>
            <a:r>
              <a:rPr lang="en-US" sz="3700" dirty="0">
                <a:solidFill>
                  <a:srgbClr val="F2F0F4"/>
                </a:solidFill>
                <a:latin typeface="Montserrat" pitchFamily="34" charset="0"/>
                <a:ea typeface="Montserrat" pitchFamily="34" charset="-122"/>
                <a:cs typeface="Montserrat" pitchFamily="34" charset="-120"/>
              </a:rPr>
              <a:t>Post Tuning Results</a:t>
            </a:r>
            <a:endParaRPr lang="en-US" sz="3700" dirty="0"/>
          </a:p>
        </p:txBody>
      </p:sp>
      <p:pic>
        <p:nvPicPr>
          <p:cNvPr id="3" name="Image 0" descr="preencoded.png"/>
          <p:cNvPicPr>
            <a:picLocks noChangeAspect="1"/>
          </p:cNvPicPr>
          <p:nvPr/>
        </p:nvPicPr>
        <p:blipFill>
          <a:blip r:embed="rId3"/>
          <a:stretch>
            <a:fillRect/>
          </a:stretch>
        </p:blipFill>
        <p:spPr>
          <a:xfrm>
            <a:off x="662226" y="1608296"/>
            <a:ext cx="5589984" cy="4931688"/>
          </a:xfrm>
          <a:prstGeom prst="rect">
            <a:avLst/>
          </a:prstGeom>
        </p:spPr>
      </p:pic>
      <p:sp>
        <p:nvSpPr>
          <p:cNvPr id="4" name="Text 1"/>
          <p:cNvSpPr/>
          <p:nvPr/>
        </p:nvSpPr>
        <p:spPr>
          <a:xfrm>
            <a:off x="662226" y="6752868"/>
            <a:ext cx="2365296" cy="295632"/>
          </a:xfrm>
          <a:prstGeom prst="rect">
            <a:avLst/>
          </a:prstGeom>
          <a:noFill/>
          <a:ln/>
        </p:spPr>
        <p:txBody>
          <a:bodyPr wrap="none" lIns="0" tIns="0" rIns="0" bIns="0" rtlCol="0" anchor="t"/>
          <a:lstStyle/>
          <a:p>
            <a:pPr marL="0" indent="0" algn="l">
              <a:lnSpc>
                <a:spcPts val="2300"/>
              </a:lnSpc>
              <a:buNone/>
            </a:pPr>
            <a:endParaRPr lang="en-US" sz="1850" dirty="0"/>
          </a:p>
        </p:txBody>
      </p:sp>
      <p:sp>
        <p:nvSpPr>
          <p:cNvPr id="5" name="Text 2"/>
          <p:cNvSpPr/>
          <p:nvPr/>
        </p:nvSpPr>
        <p:spPr>
          <a:xfrm>
            <a:off x="662226" y="7237690"/>
            <a:ext cx="6422112" cy="302657"/>
          </a:xfrm>
          <a:prstGeom prst="rect">
            <a:avLst/>
          </a:prstGeom>
          <a:noFill/>
          <a:ln/>
        </p:spPr>
        <p:txBody>
          <a:bodyPr wrap="none" lIns="0" tIns="0" rIns="0" bIns="0" rtlCol="0" anchor="t"/>
          <a:lstStyle/>
          <a:p>
            <a:pPr marL="0" indent="0" algn="l">
              <a:lnSpc>
                <a:spcPts val="2350"/>
              </a:lnSpc>
              <a:buNone/>
            </a:pPr>
            <a:endParaRPr lang="en-US" sz="1450" dirty="0"/>
          </a:p>
        </p:txBody>
      </p:sp>
      <p:pic>
        <p:nvPicPr>
          <p:cNvPr id="6" name="Image 1" descr="preencoded.png"/>
          <p:cNvPicPr>
            <a:picLocks noChangeAspect="1"/>
          </p:cNvPicPr>
          <p:nvPr/>
        </p:nvPicPr>
        <p:blipFill>
          <a:blip r:embed="rId4"/>
          <a:stretch>
            <a:fillRect/>
          </a:stretch>
        </p:blipFill>
        <p:spPr>
          <a:xfrm>
            <a:off x="7553682" y="1608296"/>
            <a:ext cx="4730710" cy="4573786"/>
          </a:xfrm>
          <a:prstGeom prst="rect">
            <a:avLst/>
          </a:prstGeom>
        </p:spPr>
      </p:pic>
      <p:sp>
        <p:nvSpPr>
          <p:cNvPr id="7" name="Text 3"/>
          <p:cNvSpPr/>
          <p:nvPr/>
        </p:nvSpPr>
        <p:spPr>
          <a:xfrm>
            <a:off x="7553682" y="6394966"/>
            <a:ext cx="2365296" cy="295632"/>
          </a:xfrm>
          <a:prstGeom prst="rect">
            <a:avLst/>
          </a:prstGeom>
          <a:noFill/>
          <a:ln/>
        </p:spPr>
        <p:txBody>
          <a:bodyPr wrap="none" lIns="0" tIns="0" rIns="0" bIns="0" rtlCol="0" anchor="t"/>
          <a:lstStyle/>
          <a:p>
            <a:pPr marL="0" indent="0" algn="l">
              <a:lnSpc>
                <a:spcPts val="2300"/>
              </a:lnSpc>
              <a:buNone/>
            </a:pPr>
            <a:endParaRPr lang="en-US" sz="1850" dirty="0"/>
          </a:p>
        </p:txBody>
      </p:sp>
      <p:sp>
        <p:nvSpPr>
          <p:cNvPr id="8" name="Text 4"/>
          <p:cNvSpPr/>
          <p:nvPr/>
        </p:nvSpPr>
        <p:spPr>
          <a:xfrm>
            <a:off x="7553682" y="6879788"/>
            <a:ext cx="6422112" cy="302657"/>
          </a:xfrm>
          <a:prstGeom prst="rect">
            <a:avLst/>
          </a:prstGeom>
          <a:noFill/>
          <a:ln/>
        </p:spPr>
        <p:txBody>
          <a:bodyPr wrap="none" lIns="0" tIns="0" rIns="0" bIns="0" rtlCol="0" anchor="t"/>
          <a:lstStyle/>
          <a:p>
            <a:pPr marL="0" indent="0" algn="l">
              <a:lnSpc>
                <a:spcPts val="2350"/>
              </a:lnSpc>
              <a:buNone/>
            </a:pP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80773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CONCLUSION: </a:t>
            </a:r>
            <a:endParaRPr lang="en-US" sz="4450" dirty="0"/>
          </a:p>
        </p:txBody>
      </p:sp>
      <p:sp>
        <p:nvSpPr>
          <p:cNvPr id="3" name="Text 1"/>
          <p:cNvSpPr/>
          <p:nvPr/>
        </p:nvSpPr>
        <p:spPr>
          <a:xfrm>
            <a:off x="793790" y="3970139"/>
            <a:ext cx="13042821" cy="1451610"/>
          </a:xfrm>
          <a:prstGeom prst="rect">
            <a:avLst/>
          </a:prstGeom>
          <a:noFill/>
          <a:ln/>
        </p:spPr>
        <p:txBody>
          <a:bodyPr wrap="squar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Thus, all the steps of the project have been successfully implemented from data cleaning to feature engineering and model training. This project has not just enhanced my skills in python programming and the libraries used in Machine Learning, but also generated immense interest in the same. The next step in this project I believe is deployment, which i look forward to learning in the coming period and explore other interesting stuff in Machine Learning.</a:t>
            </a:r>
            <a:endParaRPr lang="en-US" sz="1750" dirty="0"/>
          </a:p>
        </p:txBody>
      </p:sp>
      <p:sp>
        <p:nvSpPr>
          <p:cNvPr id="4" name="Text 1">
            <a:extLst>
              <a:ext uri="{FF2B5EF4-FFF2-40B4-BE49-F238E27FC236}">
                <a16:creationId xmlns:a16="http://schemas.microsoft.com/office/drawing/2014/main" id="{9E95180E-F85B-A0C7-A9AA-C3705A619F8A}"/>
              </a:ext>
            </a:extLst>
          </p:cNvPr>
          <p:cNvSpPr/>
          <p:nvPr/>
        </p:nvSpPr>
        <p:spPr>
          <a:xfrm>
            <a:off x="9466246" y="6945420"/>
            <a:ext cx="3572023" cy="831056"/>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5" name="Text 1">
            <a:extLst>
              <a:ext uri="{FF2B5EF4-FFF2-40B4-BE49-F238E27FC236}">
                <a16:creationId xmlns:a16="http://schemas.microsoft.com/office/drawing/2014/main" id="{A3474CBE-08A0-7952-6559-2E5CF4BF4016}"/>
              </a:ext>
            </a:extLst>
          </p:cNvPr>
          <p:cNvSpPr/>
          <p:nvPr/>
        </p:nvSpPr>
        <p:spPr>
          <a:xfrm>
            <a:off x="11252257" y="6635143"/>
            <a:ext cx="3162990" cy="1451610"/>
          </a:xfrm>
          <a:prstGeom prst="rect">
            <a:avLst/>
          </a:prstGeom>
          <a:noFill/>
          <a:ln/>
        </p:spPr>
        <p:txBody>
          <a:bodyPr wrap="squar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NAME: SURAJ NAIR</a:t>
            </a:r>
            <a:br>
              <a:rPr lang="en-US" sz="1750" b="1" dirty="0">
                <a:solidFill>
                  <a:srgbClr val="DCD7E5"/>
                </a:solidFill>
                <a:latin typeface="Heebo Light" pitchFamily="34" charset="0"/>
                <a:ea typeface="Heebo Light" pitchFamily="34" charset="-122"/>
                <a:cs typeface="Heebo Light" pitchFamily="34" charset="-120"/>
              </a:rPr>
            </a:br>
            <a:r>
              <a:rPr lang="en-US" sz="1750" b="1" dirty="0">
                <a:solidFill>
                  <a:srgbClr val="DCD7E5"/>
                </a:solidFill>
                <a:latin typeface="Heebo Light" pitchFamily="34" charset="0"/>
                <a:ea typeface="Heebo Light" pitchFamily="34" charset="-122"/>
                <a:cs typeface="Heebo Light" pitchFamily="34" charset="-120"/>
              </a:rPr>
              <a:t>UID: 2023800066</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118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Project Overview and Objective</a:t>
            </a:r>
            <a:endParaRPr lang="en-US" sz="4450" dirty="0"/>
          </a:p>
        </p:txBody>
      </p:sp>
      <p:sp>
        <p:nvSpPr>
          <p:cNvPr id="4" name="Shape 1"/>
          <p:cNvSpPr/>
          <p:nvPr/>
        </p:nvSpPr>
        <p:spPr>
          <a:xfrm>
            <a:off x="793790" y="2678906"/>
            <a:ext cx="510302" cy="510302"/>
          </a:xfrm>
          <a:prstGeom prst="roundRect">
            <a:avLst>
              <a:gd name="adj" fmla="val 18669"/>
            </a:avLst>
          </a:prstGeom>
          <a:solidFill>
            <a:srgbClr val="31136C"/>
          </a:solidFill>
          <a:ln w="7620">
            <a:solidFill>
              <a:srgbClr val="4A2C85"/>
            </a:solidFill>
            <a:prstDash val="solid"/>
          </a:ln>
        </p:spPr>
      </p:sp>
      <p:pic>
        <p:nvPicPr>
          <p:cNvPr id="5" name="Image 1" descr="preencoded.png"/>
          <p:cNvPicPr>
            <a:picLocks noChangeAspect="1"/>
          </p:cNvPicPr>
          <p:nvPr/>
        </p:nvPicPr>
        <p:blipFill>
          <a:blip r:embed="rId4"/>
          <a:stretch>
            <a:fillRect/>
          </a:stretch>
        </p:blipFill>
        <p:spPr>
          <a:xfrm>
            <a:off x="878860" y="2721412"/>
            <a:ext cx="340162" cy="425291"/>
          </a:xfrm>
          <a:prstGeom prst="rect">
            <a:avLst/>
          </a:prstGeom>
        </p:spPr>
      </p:pic>
      <p:sp>
        <p:nvSpPr>
          <p:cNvPr id="6" name="Text 2"/>
          <p:cNvSpPr/>
          <p:nvPr/>
        </p:nvSpPr>
        <p:spPr>
          <a:xfrm>
            <a:off x="1530906" y="27567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Objective</a:t>
            </a:r>
            <a:endParaRPr lang="en-US" sz="2200" dirty="0"/>
          </a:p>
        </p:txBody>
      </p:sp>
      <p:sp>
        <p:nvSpPr>
          <p:cNvPr id="7" name="Text 3"/>
          <p:cNvSpPr/>
          <p:nvPr/>
        </p:nvSpPr>
        <p:spPr>
          <a:xfrm>
            <a:off x="1530906" y="3247192"/>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Analyze and predict flight delays using real-world airline dataset.</a:t>
            </a:r>
            <a:endParaRPr lang="en-US" sz="1750" dirty="0"/>
          </a:p>
        </p:txBody>
      </p:sp>
      <p:sp>
        <p:nvSpPr>
          <p:cNvPr id="8" name="Shape 4"/>
          <p:cNvSpPr/>
          <p:nvPr/>
        </p:nvSpPr>
        <p:spPr>
          <a:xfrm>
            <a:off x="4713803" y="2678906"/>
            <a:ext cx="510302" cy="510302"/>
          </a:xfrm>
          <a:prstGeom prst="roundRect">
            <a:avLst>
              <a:gd name="adj" fmla="val 18669"/>
            </a:avLst>
          </a:prstGeom>
          <a:solidFill>
            <a:srgbClr val="31136C"/>
          </a:solidFill>
          <a:ln w="7620">
            <a:solidFill>
              <a:srgbClr val="4A2C85"/>
            </a:solidFill>
            <a:prstDash val="solid"/>
          </a:ln>
        </p:spPr>
      </p:sp>
      <p:pic>
        <p:nvPicPr>
          <p:cNvPr id="9" name="Image 2" descr="preencoded.png"/>
          <p:cNvPicPr>
            <a:picLocks noChangeAspect="1"/>
          </p:cNvPicPr>
          <p:nvPr/>
        </p:nvPicPr>
        <p:blipFill>
          <a:blip r:embed="rId5"/>
          <a:stretch>
            <a:fillRect/>
          </a:stretch>
        </p:blipFill>
        <p:spPr>
          <a:xfrm>
            <a:off x="4798874" y="2721412"/>
            <a:ext cx="340162" cy="425291"/>
          </a:xfrm>
          <a:prstGeom prst="rect">
            <a:avLst/>
          </a:prstGeom>
        </p:spPr>
      </p:pic>
      <p:sp>
        <p:nvSpPr>
          <p:cNvPr id="10" name="Text 5"/>
          <p:cNvSpPr/>
          <p:nvPr/>
        </p:nvSpPr>
        <p:spPr>
          <a:xfrm>
            <a:off x="5450919" y="27567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Source</a:t>
            </a:r>
            <a:endParaRPr lang="en-US" sz="2200" dirty="0"/>
          </a:p>
        </p:txBody>
      </p:sp>
      <p:sp>
        <p:nvSpPr>
          <p:cNvPr id="11" name="Text 6"/>
          <p:cNvSpPr/>
          <p:nvPr/>
        </p:nvSpPr>
        <p:spPr>
          <a:xfrm>
            <a:off x="5450919" y="3247192"/>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CSV file containing comprehensive US flight records.</a:t>
            </a:r>
            <a:endParaRPr lang="en-US" sz="1750" dirty="0"/>
          </a:p>
        </p:txBody>
      </p:sp>
      <p:sp>
        <p:nvSpPr>
          <p:cNvPr id="12" name="Text 7"/>
          <p:cNvSpPr/>
          <p:nvPr/>
        </p:nvSpPr>
        <p:spPr>
          <a:xfrm>
            <a:off x="5450919" y="4471988"/>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Link:</a:t>
            </a:r>
            <a:r>
              <a:rPr lang="en-US" sz="1750" u="sng" dirty="0">
                <a:solidFill>
                  <a:srgbClr val="8252E0"/>
                </a:solidFill>
                <a:latin typeface="Heebo Light" pitchFamily="34" charset="0"/>
                <a:ea typeface="Heebo Light" pitchFamily="34" charset="-122"/>
                <a:cs typeface="Heebo Light" pitchFamily="34" charset="-120"/>
                <a:hlinkClick r:id="rId6">
                  <a:extLst>
                    <a:ext uri="{A12FA001-AC4F-418D-AE19-62706E023703}">
                      <ahyp:hlinkClr xmlns:ahyp="http://schemas.microsoft.com/office/drawing/2018/hyperlinkcolor" val="tx"/>
                    </a:ext>
                  </a:extLst>
                </a:hlinkClick>
              </a:rPr>
              <a:t>https://www.kaggle.com/datasets/leader11113/us-flight-delay</a:t>
            </a:r>
            <a:endParaRPr lang="en-US" sz="1750" dirty="0"/>
          </a:p>
        </p:txBody>
      </p:sp>
      <p:sp>
        <p:nvSpPr>
          <p:cNvPr id="13" name="Shape 8"/>
          <p:cNvSpPr/>
          <p:nvPr/>
        </p:nvSpPr>
        <p:spPr>
          <a:xfrm>
            <a:off x="793790" y="6014323"/>
            <a:ext cx="510302" cy="510302"/>
          </a:xfrm>
          <a:prstGeom prst="roundRect">
            <a:avLst>
              <a:gd name="adj" fmla="val 18669"/>
            </a:avLst>
          </a:prstGeom>
          <a:solidFill>
            <a:srgbClr val="31136C"/>
          </a:solidFill>
          <a:ln w="7620">
            <a:solidFill>
              <a:srgbClr val="4A2C85"/>
            </a:solidFill>
            <a:prstDash val="solid"/>
          </a:ln>
        </p:spPr>
      </p:sp>
      <p:pic>
        <p:nvPicPr>
          <p:cNvPr id="14" name="Image 3" descr="preencoded.png"/>
          <p:cNvPicPr>
            <a:picLocks noChangeAspect="1"/>
          </p:cNvPicPr>
          <p:nvPr/>
        </p:nvPicPr>
        <p:blipFill>
          <a:blip r:embed="rId7"/>
          <a:stretch>
            <a:fillRect/>
          </a:stretch>
        </p:blipFill>
        <p:spPr>
          <a:xfrm>
            <a:off x="878860" y="6056828"/>
            <a:ext cx="340162" cy="425291"/>
          </a:xfrm>
          <a:prstGeom prst="rect">
            <a:avLst/>
          </a:prstGeom>
        </p:spPr>
      </p:pic>
      <p:sp>
        <p:nvSpPr>
          <p:cNvPr id="15" name="Text 9"/>
          <p:cNvSpPr/>
          <p:nvPr/>
        </p:nvSpPr>
        <p:spPr>
          <a:xfrm>
            <a:off x="1530906" y="60921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Outcome</a:t>
            </a:r>
            <a:endParaRPr lang="en-US" sz="2200" dirty="0"/>
          </a:p>
        </p:txBody>
      </p:sp>
      <p:sp>
        <p:nvSpPr>
          <p:cNvPr id="16" name="Text 10"/>
          <p:cNvSpPr/>
          <p:nvPr/>
        </p:nvSpPr>
        <p:spPr>
          <a:xfrm>
            <a:off x="1530906" y="6582608"/>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Generate predictive insights to improve flight scheduling and planning.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4138" y="568881"/>
            <a:ext cx="8623935" cy="646509"/>
          </a:xfrm>
          <a:prstGeom prst="rect">
            <a:avLst/>
          </a:prstGeom>
          <a:noFill/>
          <a:ln/>
        </p:spPr>
        <p:txBody>
          <a:bodyPr wrap="none" lIns="0" tIns="0" rIns="0" bIns="0" rtlCol="0" anchor="t"/>
          <a:lstStyle/>
          <a:p>
            <a:pPr marL="0" indent="0" algn="l">
              <a:lnSpc>
                <a:spcPts val="5050"/>
              </a:lnSpc>
              <a:buNone/>
            </a:pPr>
            <a:r>
              <a:rPr lang="en-US" sz="4050" dirty="0">
                <a:solidFill>
                  <a:srgbClr val="F2F0F4"/>
                </a:solidFill>
                <a:latin typeface="Montserrat" pitchFamily="34" charset="0"/>
                <a:ea typeface="Montserrat" pitchFamily="34" charset="-122"/>
                <a:cs typeface="Montserrat" pitchFamily="34" charset="-120"/>
              </a:rPr>
              <a:t>Data Loading &amp; Initial Exploration</a:t>
            </a:r>
            <a:endParaRPr lang="en-US" sz="4050" dirty="0"/>
          </a:p>
        </p:txBody>
      </p:sp>
      <p:sp>
        <p:nvSpPr>
          <p:cNvPr id="3" name="Text 1"/>
          <p:cNvSpPr/>
          <p:nvPr/>
        </p:nvSpPr>
        <p:spPr>
          <a:xfrm>
            <a:off x="724138" y="1732478"/>
            <a:ext cx="2586276" cy="323255"/>
          </a:xfrm>
          <a:prstGeom prst="rect">
            <a:avLst/>
          </a:prstGeom>
          <a:noFill/>
          <a:ln/>
        </p:spPr>
        <p:txBody>
          <a:bodyPr wrap="none" lIns="0" tIns="0" rIns="0" bIns="0" rtlCol="0" anchor="t"/>
          <a:lstStyle/>
          <a:p>
            <a:pPr marL="0" indent="0" algn="l">
              <a:lnSpc>
                <a:spcPts val="2500"/>
              </a:lnSpc>
              <a:buNone/>
            </a:pPr>
            <a:r>
              <a:rPr lang="en-US" sz="2000" dirty="0">
                <a:solidFill>
                  <a:srgbClr val="F2F0F4"/>
                </a:solidFill>
                <a:latin typeface="Montserrat" pitchFamily="34" charset="0"/>
                <a:ea typeface="Montserrat" pitchFamily="34" charset="-122"/>
                <a:cs typeface="Montserrat" pitchFamily="34" charset="-120"/>
              </a:rPr>
              <a:t>Loading Data</a:t>
            </a:r>
            <a:endParaRPr lang="en-US" sz="2000" dirty="0"/>
          </a:p>
        </p:txBody>
      </p:sp>
      <p:pic>
        <p:nvPicPr>
          <p:cNvPr id="4" name="Image 0" descr="preencoded.png"/>
          <p:cNvPicPr>
            <a:picLocks noChangeAspect="1"/>
          </p:cNvPicPr>
          <p:nvPr/>
        </p:nvPicPr>
        <p:blipFill>
          <a:blip r:embed="rId3"/>
          <a:stretch>
            <a:fillRect/>
          </a:stretch>
        </p:blipFill>
        <p:spPr>
          <a:xfrm>
            <a:off x="724138" y="2288381"/>
            <a:ext cx="6338649" cy="1938338"/>
          </a:xfrm>
          <a:prstGeom prst="rect">
            <a:avLst/>
          </a:prstGeom>
        </p:spPr>
      </p:pic>
      <p:sp>
        <p:nvSpPr>
          <p:cNvPr id="5" name="Text 2"/>
          <p:cNvSpPr/>
          <p:nvPr/>
        </p:nvSpPr>
        <p:spPr>
          <a:xfrm>
            <a:off x="724138" y="4459367"/>
            <a:ext cx="6338649" cy="992981"/>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Used pandas to load CSV for manipulation and analysis. Imported libraries like numpy, pandas, matplotlib, seaborn for calculations and visualization purposes. </a:t>
            </a:r>
            <a:endParaRPr lang="en-US" sz="1600" dirty="0"/>
          </a:p>
        </p:txBody>
      </p:sp>
      <p:sp>
        <p:nvSpPr>
          <p:cNvPr id="6" name="Text 3"/>
          <p:cNvSpPr/>
          <p:nvPr/>
        </p:nvSpPr>
        <p:spPr>
          <a:xfrm>
            <a:off x="7575233" y="1732478"/>
            <a:ext cx="2586276" cy="323255"/>
          </a:xfrm>
          <a:prstGeom prst="rect">
            <a:avLst/>
          </a:prstGeom>
          <a:noFill/>
          <a:ln/>
        </p:spPr>
        <p:txBody>
          <a:bodyPr wrap="none" lIns="0" tIns="0" rIns="0" bIns="0" rtlCol="0" anchor="t"/>
          <a:lstStyle/>
          <a:p>
            <a:pPr marL="0" indent="0" algn="l">
              <a:lnSpc>
                <a:spcPts val="2500"/>
              </a:lnSpc>
              <a:buNone/>
            </a:pPr>
            <a:r>
              <a:rPr lang="en-US" sz="2000" dirty="0">
                <a:solidFill>
                  <a:srgbClr val="F2F0F4"/>
                </a:solidFill>
                <a:latin typeface="Montserrat" pitchFamily="34" charset="0"/>
                <a:ea typeface="Montserrat" pitchFamily="34" charset="-122"/>
                <a:cs typeface="Montserrat" pitchFamily="34" charset="-120"/>
              </a:rPr>
              <a:t>Initial Insights</a:t>
            </a:r>
            <a:endParaRPr lang="en-US" sz="2000" dirty="0"/>
          </a:p>
        </p:txBody>
      </p:sp>
      <p:pic>
        <p:nvPicPr>
          <p:cNvPr id="7" name="Image 1" descr="preencoded.png"/>
          <p:cNvPicPr>
            <a:picLocks noChangeAspect="1"/>
          </p:cNvPicPr>
          <p:nvPr/>
        </p:nvPicPr>
        <p:blipFill>
          <a:blip r:embed="rId4"/>
          <a:stretch>
            <a:fillRect/>
          </a:stretch>
        </p:blipFill>
        <p:spPr>
          <a:xfrm>
            <a:off x="7575233" y="2288381"/>
            <a:ext cx="6338649" cy="4375666"/>
          </a:xfrm>
          <a:prstGeom prst="rect">
            <a:avLst/>
          </a:prstGeom>
        </p:spPr>
      </p:pic>
      <p:sp>
        <p:nvSpPr>
          <p:cNvPr id="8" name="Text 4"/>
          <p:cNvSpPr/>
          <p:nvPr/>
        </p:nvSpPr>
        <p:spPr>
          <a:xfrm>
            <a:off x="7575233" y="6896695"/>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latin typeface="Heebo Light" pitchFamily="34" charset="0"/>
                <a:ea typeface="Heebo Light" pitchFamily="34" charset="-122"/>
                <a:cs typeface="Heebo Light" pitchFamily="34" charset="-120"/>
              </a:rPr>
              <a:t>Info(): Data types and completeness</a:t>
            </a:r>
            <a:endParaRPr lang="en-US" sz="1600" dirty="0"/>
          </a:p>
        </p:txBody>
      </p:sp>
      <p:sp>
        <p:nvSpPr>
          <p:cNvPr id="9" name="Text 5"/>
          <p:cNvSpPr/>
          <p:nvPr/>
        </p:nvSpPr>
        <p:spPr>
          <a:xfrm>
            <a:off x="7575233" y="7300079"/>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latin typeface="Heebo Light" pitchFamily="34" charset="0"/>
                <a:ea typeface="Heebo Light" pitchFamily="34" charset="-122"/>
                <a:cs typeface="Heebo Light" pitchFamily="34" charset="-120"/>
              </a:rPr>
              <a:t>Describe(): Statistical summaries of numerical columns</a:t>
            </a:r>
            <a:endParaRPr lang="en-US" sz="1600" dirty="0"/>
          </a:p>
        </p:txBody>
      </p:sp>
      <p:sp>
        <p:nvSpPr>
          <p:cNvPr id="10" name="Text 6"/>
          <p:cNvSpPr/>
          <p:nvPr/>
        </p:nvSpPr>
        <p:spPr>
          <a:xfrm>
            <a:off x="7575233" y="7703463"/>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latin typeface="Heebo Light" pitchFamily="34" charset="0"/>
                <a:ea typeface="Heebo Light" pitchFamily="34" charset="-122"/>
                <a:cs typeface="Heebo Light" pitchFamily="34" charset="-120"/>
              </a:rPr>
              <a:t>Head(): Preview of first rows for data structure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2498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Data Cleaning and Preprocessing</a:t>
            </a:r>
            <a:endParaRPr lang="en-US" sz="4450" dirty="0"/>
          </a:p>
        </p:txBody>
      </p:sp>
      <p:sp>
        <p:nvSpPr>
          <p:cNvPr id="4" name="Shape 1"/>
          <p:cNvSpPr/>
          <p:nvPr/>
        </p:nvSpPr>
        <p:spPr>
          <a:xfrm>
            <a:off x="793790" y="2582704"/>
            <a:ext cx="3664863" cy="3272790"/>
          </a:xfrm>
          <a:prstGeom prst="roundRect">
            <a:avLst>
              <a:gd name="adj" fmla="val 2911"/>
            </a:avLst>
          </a:prstGeom>
          <a:solidFill>
            <a:srgbClr val="31136C"/>
          </a:solidFill>
          <a:ln w="7620">
            <a:solidFill>
              <a:srgbClr val="4A2C85"/>
            </a:solidFill>
            <a:prstDash val="solid"/>
          </a:ln>
        </p:spPr>
      </p:sp>
      <p:sp>
        <p:nvSpPr>
          <p:cNvPr id="5" name="Text 2"/>
          <p:cNvSpPr/>
          <p:nvPr/>
        </p:nvSpPr>
        <p:spPr>
          <a:xfrm>
            <a:off x="1028224" y="28171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Missing Values</a:t>
            </a:r>
            <a:endParaRPr lang="en-US" sz="2200" dirty="0"/>
          </a:p>
        </p:txBody>
      </p:sp>
      <p:sp>
        <p:nvSpPr>
          <p:cNvPr id="6" name="Text 3"/>
          <p:cNvSpPr/>
          <p:nvPr/>
        </p:nvSpPr>
        <p:spPr>
          <a:xfrm>
            <a:off x="1028224" y="3307556"/>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Handled using dropna() and fillna() to ensure dataset quality.</a:t>
            </a:r>
            <a:endParaRPr lang="en-US" sz="1750" dirty="0"/>
          </a:p>
        </p:txBody>
      </p:sp>
      <p:sp>
        <p:nvSpPr>
          <p:cNvPr id="7" name="Text 4"/>
          <p:cNvSpPr/>
          <p:nvPr/>
        </p:nvSpPr>
        <p:spPr>
          <a:xfrm>
            <a:off x="1028224" y="4169450"/>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Dropped rows only for 0.15% of the rows</a:t>
            </a:r>
            <a:endParaRPr lang="en-US" sz="1750" dirty="0"/>
          </a:p>
        </p:txBody>
      </p:sp>
      <p:sp>
        <p:nvSpPr>
          <p:cNvPr id="8" name="Shape 5"/>
          <p:cNvSpPr/>
          <p:nvPr/>
        </p:nvSpPr>
        <p:spPr>
          <a:xfrm>
            <a:off x="4685467" y="2582704"/>
            <a:ext cx="3664863" cy="3272790"/>
          </a:xfrm>
          <a:prstGeom prst="roundRect">
            <a:avLst>
              <a:gd name="adj" fmla="val 2911"/>
            </a:avLst>
          </a:prstGeom>
          <a:solidFill>
            <a:srgbClr val="31136C"/>
          </a:solidFill>
          <a:ln w="7620">
            <a:solidFill>
              <a:srgbClr val="4A2C85"/>
            </a:solidFill>
            <a:prstDash val="solid"/>
          </a:ln>
        </p:spPr>
      </p:sp>
      <p:sp>
        <p:nvSpPr>
          <p:cNvPr id="9" name="Text 6"/>
          <p:cNvSpPr/>
          <p:nvPr/>
        </p:nvSpPr>
        <p:spPr>
          <a:xfrm>
            <a:off x="4919901" y="28171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Inconsistent Data</a:t>
            </a:r>
            <a:endParaRPr lang="en-US" sz="2200" dirty="0"/>
          </a:p>
        </p:txBody>
      </p:sp>
      <p:sp>
        <p:nvSpPr>
          <p:cNvPr id="10" name="Text 7"/>
          <p:cNvSpPr/>
          <p:nvPr/>
        </p:nvSpPr>
        <p:spPr>
          <a:xfrm>
            <a:off x="4919901" y="3307556"/>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Removed irrelevant columns and fixed inconsistent entries and types.</a:t>
            </a:r>
            <a:endParaRPr lang="en-US" sz="1750" dirty="0"/>
          </a:p>
        </p:txBody>
      </p:sp>
      <p:sp>
        <p:nvSpPr>
          <p:cNvPr id="11" name="Text 8"/>
          <p:cNvSpPr/>
          <p:nvPr/>
        </p:nvSpPr>
        <p:spPr>
          <a:xfrm>
            <a:off x="4919901" y="4532352"/>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Made delays positive by default and converted unnecessary float variables to int.</a:t>
            </a:r>
            <a:endParaRPr lang="en-US" sz="1750" dirty="0"/>
          </a:p>
        </p:txBody>
      </p:sp>
      <p:sp>
        <p:nvSpPr>
          <p:cNvPr id="12" name="Shape 9"/>
          <p:cNvSpPr/>
          <p:nvPr/>
        </p:nvSpPr>
        <p:spPr>
          <a:xfrm>
            <a:off x="793790" y="6082308"/>
            <a:ext cx="7556421" cy="1322189"/>
          </a:xfrm>
          <a:prstGeom prst="roundRect">
            <a:avLst>
              <a:gd name="adj" fmla="val 7205"/>
            </a:avLst>
          </a:prstGeom>
          <a:solidFill>
            <a:srgbClr val="31136C"/>
          </a:solidFill>
          <a:ln w="7620">
            <a:solidFill>
              <a:srgbClr val="4A2C85"/>
            </a:solidFill>
            <a:prstDash val="solid"/>
          </a:ln>
        </p:spPr>
      </p:sp>
      <p:sp>
        <p:nvSpPr>
          <p:cNvPr id="13" name="Text 10"/>
          <p:cNvSpPr/>
          <p:nvPr/>
        </p:nvSpPr>
        <p:spPr>
          <a:xfrm>
            <a:off x="1028224" y="63167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Consistency</a:t>
            </a:r>
            <a:endParaRPr lang="en-US" sz="2200" dirty="0"/>
          </a:p>
        </p:txBody>
      </p:sp>
      <p:sp>
        <p:nvSpPr>
          <p:cNvPr id="14" name="Text 11"/>
          <p:cNvSpPr/>
          <p:nvPr/>
        </p:nvSpPr>
        <p:spPr>
          <a:xfrm>
            <a:off x="1028224" y="6807160"/>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Ensured uniform format for dates, times, and categorical labels.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4384" y="616268"/>
            <a:ext cx="8314373" cy="700326"/>
          </a:xfrm>
          <a:prstGeom prst="rect">
            <a:avLst/>
          </a:prstGeom>
          <a:noFill/>
          <a:ln/>
        </p:spPr>
        <p:txBody>
          <a:bodyPr wrap="none" lIns="0" tIns="0" rIns="0" bIns="0" rtlCol="0" anchor="t"/>
          <a:lstStyle/>
          <a:p>
            <a:pPr marL="0" indent="0" algn="l">
              <a:lnSpc>
                <a:spcPts val="5500"/>
              </a:lnSpc>
              <a:buNone/>
            </a:pPr>
            <a:r>
              <a:rPr lang="en-US" sz="4400" dirty="0">
                <a:solidFill>
                  <a:srgbClr val="F2F0F4"/>
                </a:solidFill>
                <a:latin typeface="Montserrat" pitchFamily="34" charset="0"/>
                <a:ea typeface="Montserrat" pitchFamily="34" charset="-122"/>
                <a:cs typeface="Montserrat" pitchFamily="34" charset="-120"/>
              </a:rPr>
              <a:t>Data Visualization for Insights</a:t>
            </a:r>
            <a:endParaRPr lang="en-US" sz="4400" dirty="0"/>
          </a:p>
        </p:txBody>
      </p:sp>
      <p:sp>
        <p:nvSpPr>
          <p:cNvPr id="3" name="Text 1"/>
          <p:cNvSpPr/>
          <p:nvPr/>
        </p:nvSpPr>
        <p:spPr>
          <a:xfrm>
            <a:off x="784384" y="1876782"/>
            <a:ext cx="2801541" cy="350163"/>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Trend Analysis</a:t>
            </a:r>
            <a:endParaRPr lang="en-US" sz="2200" dirty="0"/>
          </a:p>
        </p:txBody>
      </p:sp>
      <p:pic>
        <p:nvPicPr>
          <p:cNvPr id="4" name="Image 0" descr="preencoded.png"/>
          <p:cNvPicPr>
            <a:picLocks noChangeAspect="1"/>
          </p:cNvPicPr>
          <p:nvPr/>
        </p:nvPicPr>
        <p:blipFill>
          <a:blip r:embed="rId3"/>
          <a:stretch>
            <a:fillRect/>
          </a:stretch>
        </p:blipFill>
        <p:spPr>
          <a:xfrm>
            <a:off x="784384" y="2479000"/>
            <a:ext cx="3988832" cy="2409825"/>
          </a:xfrm>
          <a:prstGeom prst="rect">
            <a:avLst/>
          </a:prstGeom>
        </p:spPr>
      </p:pic>
      <p:sp>
        <p:nvSpPr>
          <p:cNvPr id="5" name="Text 2"/>
          <p:cNvSpPr/>
          <p:nvPr/>
        </p:nvSpPr>
        <p:spPr>
          <a:xfrm>
            <a:off x="784384" y="5140881"/>
            <a:ext cx="3988832" cy="1075492"/>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Scatter plot to show the relation between arrival delay and number of arriving flights. </a:t>
            </a:r>
            <a:endParaRPr lang="en-US" sz="1750" dirty="0"/>
          </a:p>
        </p:txBody>
      </p:sp>
      <p:sp>
        <p:nvSpPr>
          <p:cNvPr id="6" name="Text 3"/>
          <p:cNvSpPr/>
          <p:nvPr/>
        </p:nvSpPr>
        <p:spPr>
          <a:xfrm>
            <a:off x="784384" y="6418064"/>
            <a:ext cx="3988832" cy="716994"/>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Inference: Non-linear, put positive co-relation.</a:t>
            </a:r>
            <a:endParaRPr lang="en-US" sz="1750" dirty="0"/>
          </a:p>
        </p:txBody>
      </p:sp>
      <p:sp>
        <p:nvSpPr>
          <p:cNvPr id="7" name="Text 4"/>
          <p:cNvSpPr/>
          <p:nvPr/>
        </p:nvSpPr>
        <p:spPr>
          <a:xfrm>
            <a:off x="5327571" y="1876782"/>
            <a:ext cx="2801541" cy="350163"/>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Co-relation</a:t>
            </a:r>
            <a:endParaRPr lang="en-US" sz="2200" dirty="0"/>
          </a:p>
        </p:txBody>
      </p:sp>
      <p:pic>
        <p:nvPicPr>
          <p:cNvPr id="8" name="Image 1" descr="preencoded.png"/>
          <p:cNvPicPr>
            <a:picLocks noChangeAspect="1"/>
          </p:cNvPicPr>
          <p:nvPr/>
        </p:nvPicPr>
        <p:blipFill>
          <a:blip r:embed="rId4"/>
          <a:stretch>
            <a:fillRect/>
          </a:stretch>
        </p:blipFill>
        <p:spPr>
          <a:xfrm>
            <a:off x="5327571" y="2479000"/>
            <a:ext cx="3934658" cy="2307788"/>
          </a:xfrm>
          <a:prstGeom prst="rect">
            <a:avLst/>
          </a:prstGeom>
        </p:spPr>
      </p:pic>
      <p:sp>
        <p:nvSpPr>
          <p:cNvPr id="9" name="Text 5"/>
          <p:cNvSpPr/>
          <p:nvPr/>
        </p:nvSpPr>
        <p:spPr>
          <a:xfrm>
            <a:off x="5327571" y="5038844"/>
            <a:ext cx="3988832" cy="716994"/>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Correlation matrix shows relation of each column with another.</a:t>
            </a:r>
            <a:endParaRPr lang="en-US" sz="1750" dirty="0"/>
          </a:p>
        </p:txBody>
      </p:sp>
      <p:sp>
        <p:nvSpPr>
          <p:cNvPr id="10" name="Text 6"/>
          <p:cNvSpPr/>
          <p:nvPr/>
        </p:nvSpPr>
        <p:spPr>
          <a:xfrm>
            <a:off x="5327571" y="5957530"/>
            <a:ext cx="3988832" cy="1433989"/>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Inference: Delay is independent of time and year as shown in blue box and highly dependent columns are shown in red.</a:t>
            </a:r>
            <a:endParaRPr lang="en-US" sz="1750" dirty="0"/>
          </a:p>
        </p:txBody>
      </p:sp>
      <p:sp>
        <p:nvSpPr>
          <p:cNvPr id="11" name="Text 7"/>
          <p:cNvSpPr/>
          <p:nvPr/>
        </p:nvSpPr>
        <p:spPr>
          <a:xfrm>
            <a:off x="9870758" y="1876782"/>
            <a:ext cx="2801541" cy="350163"/>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Outlier Detection</a:t>
            </a:r>
            <a:endParaRPr lang="en-US" sz="2200" dirty="0"/>
          </a:p>
        </p:txBody>
      </p:sp>
      <p:pic>
        <p:nvPicPr>
          <p:cNvPr id="12" name="Image 2" descr="preencoded.png"/>
          <p:cNvPicPr>
            <a:picLocks noChangeAspect="1"/>
          </p:cNvPicPr>
          <p:nvPr/>
        </p:nvPicPr>
        <p:blipFill>
          <a:blip r:embed="rId5"/>
          <a:stretch>
            <a:fillRect/>
          </a:stretch>
        </p:blipFill>
        <p:spPr>
          <a:xfrm>
            <a:off x="9870758" y="2479000"/>
            <a:ext cx="3988832" cy="2722602"/>
          </a:xfrm>
          <a:prstGeom prst="rect">
            <a:avLst/>
          </a:prstGeom>
        </p:spPr>
      </p:pic>
      <p:sp>
        <p:nvSpPr>
          <p:cNvPr id="13" name="Text 8"/>
          <p:cNvSpPr/>
          <p:nvPr/>
        </p:nvSpPr>
        <p:spPr>
          <a:xfrm>
            <a:off x="9870758" y="5453658"/>
            <a:ext cx="3988832" cy="716994"/>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Heatmaps highlight unusual spikes in delay occurrences.</a:t>
            </a:r>
            <a:endParaRPr lang="en-US" sz="1750" dirty="0"/>
          </a:p>
        </p:txBody>
      </p:sp>
      <p:sp>
        <p:nvSpPr>
          <p:cNvPr id="14" name="Text 9"/>
          <p:cNvSpPr/>
          <p:nvPr/>
        </p:nvSpPr>
        <p:spPr>
          <a:xfrm>
            <a:off x="9870758" y="6372344"/>
            <a:ext cx="3988832" cy="1075492"/>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Inference: Strong presence of outliers in arr_delay, carrier_delay and late_aircraft_delay.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3652" y="505658"/>
            <a:ext cx="4597598" cy="574715"/>
          </a:xfrm>
          <a:prstGeom prst="rect">
            <a:avLst/>
          </a:prstGeom>
          <a:noFill/>
          <a:ln/>
        </p:spPr>
        <p:txBody>
          <a:bodyPr wrap="none" lIns="0" tIns="0" rIns="0" bIns="0" rtlCol="0" anchor="t"/>
          <a:lstStyle/>
          <a:p>
            <a:pPr marL="0" indent="0" algn="l">
              <a:lnSpc>
                <a:spcPts val="4500"/>
              </a:lnSpc>
              <a:buNone/>
            </a:pPr>
            <a:r>
              <a:rPr lang="en-US" sz="3600" dirty="0">
                <a:solidFill>
                  <a:srgbClr val="F2F0F4"/>
                </a:solidFill>
                <a:latin typeface="Montserrat" pitchFamily="34" charset="0"/>
                <a:ea typeface="Montserrat" pitchFamily="34" charset="-122"/>
                <a:cs typeface="Montserrat" pitchFamily="34" charset="-120"/>
              </a:rPr>
              <a:t>Handling Outliers</a:t>
            </a:r>
            <a:endParaRPr lang="en-US" sz="3600" dirty="0"/>
          </a:p>
        </p:txBody>
      </p:sp>
      <p:sp>
        <p:nvSpPr>
          <p:cNvPr id="3" name="Text 1"/>
          <p:cNvSpPr/>
          <p:nvPr/>
        </p:nvSpPr>
        <p:spPr>
          <a:xfrm>
            <a:off x="643652" y="1539954"/>
            <a:ext cx="2314099" cy="287298"/>
          </a:xfrm>
          <a:prstGeom prst="rect">
            <a:avLst/>
          </a:prstGeom>
          <a:noFill/>
          <a:ln/>
        </p:spPr>
        <p:txBody>
          <a:bodyPr wrap="none" lIns="0" tIns="0" rIns="0" bIns="0" rtlCol="0" anchor="t"/>
          <a:lstStyle/>
          <a:p>
            <a:pPr marL="0" indent="0" algn="l">
              <a:lnSpc>
                <a:spcPts val="2250"/>
              </a:lnSpc>
              <a:buNone/>
            </a:pPr>
            <a:r>
              <a:rPr lang="en-US" sz="1800" dirty="0">
                <a:solidFill>
                  <a:srgbClr val="F2F0F4"/>
                </a:solidFill>
                <a:latin typeface="Montserrat" pitchFamily="34" charset="0"/>
                <a:ea typeface="Montserrat" pitchFamily="34" charset="-122"/>
                <a:cs typeface="Montserrat" pitchFamily="34" charset="-120"/>
              </a:rPr>
              <a:t>Log Transformation </a:t>
            </a:r>
            <a:endParaRPr lang="en-US" sz="1800" dirty="0"/>
          </a:p>
        </p:txBody>
      </p:sp>
      <p:pic>
        <p:nvPicPr>
          <p:cNvPr id="4" name="Image 0" descr="preencoded.png"/>
          <p:cNvPicPr>
            <a:picLocks noChangeAspect="1"/>
          </p:cNvPicPr>
          <p:nvPr/>
        </p:nvPicPr>
        <p:blipFill>
          <a:blip r:embed="rId3"/>
          <a:stretch>
            <a:fillRect/>
          </a:stretch>
        </p:blipFill>
        <p:spPr>
          <a:xfrm>
            <a:off x="643652" y="2034064"/>
            <a:ext cx="6373773" cy="4792980"/>
          </a:xfrm>
          <a:prstGeom prst="rect">
            <a:avLst/>
          </a:prstGeom>
        </p:spPr>
      </p:pic>
      <p:sp>
        <p:nvSpPr>
          <p:cNvPr id="5" name="Text 2"/>
          <p:cNvSpPr/>
          <p:nvPr/>
        </p:nvSpPr>
        <p:spPr>
          <a:xfrm>
            <a:off x="643652" y="7033855"/>
            <a:ext cx="6447234" cy="294323"/>
          </a:xfrm>
          <a:prstGeom prst="rect">
            <a:avLst/>
          </a:prstGeom>
          <a:noFill/>
          <a:ln/>
        </p:spPr>
        <p:txBody>
          <a:bodyPr wrap="none" lIns="0" tIns="0" rIns="0" bIns="0" rtlCol="0" anchor="t"/>
          <a:lstStyle/>
          <a:p>
            <a:pPr marL="0" indent="0" algn="l">
              <a:lnSpc>
                <a:spcPts val="2300"/>
              </a:lnSpc>
              <a:buNone/>
            </a:pPr>
            <a:endParaRPr lang="en-US" sz="1400" dirty="0"/>
          </a:p>
        </p:txBody>
      </p:sp>
      <p:sp>
        <p:nvSpPr>
          <p:cNvPr id="6" name="Text 3"/>
          <p:cNvSpPr/>
          <p:nvPr/>
        </p:nvSpPr>
        <p:spPr>
          <a:xfrm>
            <a:off x="643652" y="7493675"/>
            <a:ext cx="6447234" cy="588645"/>
          </a:xfrm>
          <a:prstGeom prst="rect">
            <a:avLst/>
          </a:prstGeom>
          <a:noFill/>
          <a:ln/>
        </p:spPr>
        <p:txBody>
          <a:bodyPr wrap="square" lIns="0" tIns="0" rIns="0" bIns="0" rtlCol="0" anchor="t"/>
          <a:lstStyle/>
          <a:p>
            <a:pPr marL="0" indent="0" algn="l">
              <a:lnSpc>
                <a:spcPts val="2300"/>
              </a:lnSpc>
              <a:buNone/>
            </a:pPr>
            <a:r>
              <a:rPr lang="en-US" sz="1400" dirty="0">
                <a:solidFill>
                  <a:srgbClr val="DCD7E5"/>
                </a:solidFill>
                <a:latin typeface="Heebo Light" pitchFamily="34" charset="0"/>
                <a:ea typeface="Heebo Light" pitchFamily="34" charset="-122"/>
                <a:cs typeface="Heebo Light" pitchFamily="34" charset="-120"/>
              </a:rPr>
              <a:t>Log Transformation reduces the visible skewness, but not completely removing the outliers.</a:t>
            </a:r>
            <a:endParaRPr lang="en-US" sz="1400" dirty="0"/>
          </a:p>
        </p:txBody>
      </p:sp>
      <p:sp>
        <p:nvSpPr>
          <p:cNvPr id="7" name="Text 4"/>
          <p:cNvSpPr/>
          <p:nvPr/>
        </p:nvSpPr>
        <p:spPr>
          <a:xfrm>
            <a:off x="7547134" y="1539954"/>
            <a:ext cx="2712720" cy="287298"/>
          </a:xfrm>
          <a:prstGeom prst="rect">
            <a:avLst/>
          </a:prstGeom>
          <a:noFill/>
          <a:ln/>
        </p:spPr>
        <p:txBody>
          <a:bodyPr wrap="none" lIns="0" tIns="0" rIns="0" bIns="0" rtlCol="0" anchor="t"/>
          <a:lstStyle/>
          <a:p>
            <a:pPr marL="0" indent="0" algn="l">
              <a:lnSpc>
                <a:spcPts val="2250"/>
              </a:lnSpc>
              <a:buNone/>
            </a:pPr>
            <a:r>
              <a:rPr lang="en-US" sz="1800" dirty="0">
                <a:solidFill>
                  <a:srgbClr val="F2F0F4"/>
                </a:solidFill>
                <a:latin typeface="Montserrat" pitchFamily="34" charset="0"/>
                <a:ea typeface="Montserrat" pitchFamily="34" charset="-122"/>
                <a:cs typeface="Montserrat" pitchFamily="34" charset="-120"/>
              </a:rPr>
              <a:t>Post capping using IQR</a:t>
            </a:r>
            <a:endParaRPr lang="en-US" sz="1800" dirty="0"/>
          </a:p>
        </p:txBody>
      </p:sp>
      <p:pic>
        <p:nvPicPr>
          <p:cNvPr id="8" name="Image 1" descr="preencoded.png"/>
          <p:cNvPicPr>
            <a:picLocks noChangeAspect="1"/>
          </p:cNvPicPr>
          <p:nvPr/>
        </p:nvPicPr>
        <p:blipFill>
          <a:blip r:embed="rId4"/>
          <a:stretch>
            <a:fillRect/>
          </a:stretch>
        </p:blipFill>
        <p:spPr>
          <a:xfrm>
            <a:off x="7547134" y="2034064"/>
            <a:ext cx="6434614" cy="4792980"/>
          </a:xfrm>
          <a:prstGeom prst="rect">
            <a:avLst/>
          </a:prstGeom>
        </p:spPr>
      </p:pic>
      <p:sp>
        <p:nvSpPr>
          <p:cNvPr id="9" name="Text 5"/>
          <p:cNvSpPr/>
          <p:nvPr/>
        </p:nvSpPr>
        <p:spPr>
          <a:xfrm>
            <a:off x="7547134" y="7033855"/>
            <a:ext cx="6447234" cy="294323"/>
          </a:xfrm>
          <a:prstGeom prst="rect">
            <a:avLst/>
          </a:prstGeom>
          <a:noFill/>
          <a:ln/>
        </p:spPr>
        <p:txBody>
          <a:bodyPr wrap="none" lIns="0" tIns="0" rIns="0" bIns="0" rtlCol="0" anchor="t"/>
          <a:lstStyle/>
          <a:p>
            <a:pPr marL="0" indent="0" algn="l">
              <a:lnSpc>
                <a:spcPts val="2300"/>
              </a:lnSpc>
              <a:buNone/>
            </a:pPr>
            <a:endParaRPr lang="en-US" sz="1400" dirty="0"/>
          </a:p>
        </p:txBody>
      </p:sp>
      <p:sp>
        <p:nvSpPr>
          <p:cNvPr id="10" name="Text 6"/>
          <p:cNvSpPr/>
          <p:nvPr/>
        </p:nvSpPr>
        <p:spPr>
          <a:xfrm>
            <a:off x="7547134" y="7493675"/>
            <a:ext cx="6447234" cy="294323"/>
          </a:xfrm>
          <a:prstGeom prst="rect">
            <a:avLst/>
          </a:prstGeom>
          <a:noFill/>
          <a:ln/>
        </p:spPr>
        <p:txBody>
          <a:bodyPr wrap="none" lIns="0" tIns="0" rIns="0" bIns="0" rtlCol="0" anchor="t"/>
          <a:lstStyle/>
          <a:p>
            <a:pPr marL="0" indent="0" algn="l">
              <a:lnSpc>
                <a:spcPts val="2300"/>
              </a:lnSpc>
              <a:buNone/>
            </a:pPr>
            <a:r>
              <a:rPr lang="en-US" sz="1400" dirty="0">
                <a:solidFill>
                  <a:srgbClr val="DCD7E5"/>
                </a:solidFill>
                <a:latin typeface="Heebo Light" pitchFamily="34" charset="0"/>
                <a:ea typeface="Heebo Light" pitchFamily="34" charset="-122"/>
                <a:cs typeface="Heebo Light" pitchFamily="34" charset="-120"/>
              </a:rPr>
              <a:t>No existence of outliers. Everything is either capped or in the IQR range.</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4371" y="539234"/>
            <a:ext cx="8562023" cy="611029"/>
          </a:xfrm>
          <a:prstGeom prst="rect">
            <a:avLst/>
          </a:prstGeom>
          <a:noFill/>
          <a:ln/>
        </p:spPr>
        <p:txBody>
          <a:bodyPr wrap="none" lIns="0" tIns="0" rIns="0" bIns="0" rtlCol="0" anchor="t"/>
          <a:lstStyle/>
          <a:p>
            <a:pPr marL="0" indent="0" algn="l">
              <a:lnSpc>
                <a:spcPts val="4800"/>
              </a:lnSpc>
              <a:buNone/>
            </a:pPr>
            <a:r>
              <a:rPr lang="en-US" sz="3800" dirty="0">
                <a:solidFill>
                  <a:srgbClr val="F2F0F4"/>
                </a:solidFill>
                <a:latin typeface="Montserrat" pitchFamily="34" charset="0"/>
                <a:ea typeface="Montserrat" pitchFamily="34" charset="-122"/>
                <a:cs typeface="Montserrat" pitchFamily="34" charset="-120"/>
              </a:rPr>
              <a:t>Standardization and Normalization</a:t>
            </a:r>
            <a:endParaRPr lang="en-US" sz="3800" dirty="0"/>
          </a:p>
        </p:txBody>
      </p:sp>
      <p:sp>
        <p:nvSpPr>
          <p:cNvPr id="3" name="Text 1"/>
          <p:cNvSpPr/>
          <p:nvPr/>
        </p:nvSpPr>
        <p:spPr>
          <a:xfrm>
            <a:off x="684371" y="1639014"/>
            <a:ext cx="2444353" cy="305514"/>
          </a:xfrm>
          <a:prstGeom prst="rect">
            <a:avLst/>
          </a:prstGeom>
          <a:noFill/>
          <a:ln/>
        </p:spPr>
        <p:txBody>
          <a:bodyPr wrap="none" lIns="0" tIns="0" rIns="0" bIns="0" rtlCol="0" anchor="t"/>
          <a:lstStyle/>
          <a:p>
            <a:pPr marL="0" indent="0" algn="l">
              <a:lnSpc>
                <a:spcPts val="2400"/>
              </a:lnSpc>
              <a:buNone/>
            </a:pPr>
            <a:r>
              <a:rPr lang="en-US" sz="1900" dirty="0">
                <a:solidFill>
                  <a:srgbClr val="F2F0F4"/>
                </a:solidFill>
                <a:latin typeface="Montserrat" pitchFamily="34" charset="0"/>
                <a:ea typeface="Montserrat" pitchFamily="34" charset="-122"/>
                <a:cs typeface="Montserrat" pitchFamily="34" charset="-120"/>
              </a:rPr>
              <a:t>Objective: </a:t>
            </a:r>
            <a:endParaRPr lang="en-US" sz="1900" dirty="0"/>
          </a:p>
        </p:txBody>
      </p:sp>
      <p:sp>
        <p:nvSpPr>
          <p:cNvPr id="4" name="Text 2"/>
          <p:cNvSpPr/>
          <p:nvPr/>
        </p:nvSpPr>
        <p:spPr>
          <a:xfrm>
            <a:off x="684371" y="2140029"/>
            <a:ext cx="6392347" cy="938332"/>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Performed in order to bring features to a similar scale, ensuring that no single feature dominates due to its range. This improves model performance, especially for distance- and gradient-based algorithms.</a:t>
            </a:r>
            <a:endParaRPr lang="en-US" sz="1500" dirty="0"/>
          </a:p>
        </p:txBody>
      </p:sp>
      <p:sp>
        <p:nvSpPr>
          <p:cNvPr id="5" name="Text 3"/>
          <p:cNvSpPr/>
          <p:nvPr/>
        </p:nvSpPr>
        <p:spPr>
          <a:xfrm>
            <a:off x="684371" y="3254335"/>
            <a:ext cx="6392347" cy="312777"/>
          </a:xfrm>
          <a:prstGeom prst="rect">
            <a:avLst/>
          </a:prstGeom>
          <a:noFill/>
          <a:ln/>
        </p:spPr>
        <p:txBody>
          <a:bodyPr wrap="none" lIns="0" tIns="0" rIns="0" bIns="0" rtlCol="0" anchor="t"/>
          <a:lstStyle/>
          <a:p>
            <a:pPr marL="0" indent="0" algn="l">
              <a:lnSpc>
                <a:spcPts val="2450"/>
              </a:lnSpc>
              <a:buNone/>
            </a:pPr>
            <a:endParaRPr lang="en-US" sz="1500" dirty="0"/>
          </a:p>
        </p:txBody>
      </p:sp>
      <p:sp>
        <p:nvSpPr>
          <p:cNvPr id="6" name="Text 4"/>
          <p:cNvSpPr/>
          <p:nvPr/>
        </p:nvSpPr>
        <p:spPr>
          <a:xfrm>
            <a:off x="7561302" y="1639014"/>
            <a:ext cx="3706535" cy="305514"/>
          </a:xfrm>
          <a:prstGeom prst="rect">
            <a:avLst/>
          </a:prstGeom>
          <a:noFill/>
          <a:ln/>
        </p:spPr>
        <p:txBody>
          <a:bodyPr wrap="none" lIns="0" tIns="0" rIns="0" bIns="0" rtlCol="0" anchor="t"/>
          <a:lstStyle/>
          <a:p>
            <a:pPr marL="0" indent="0" algn="l">
              <a:lnSpc>
                <a:spcPts val="2400"/>
              </a:lnSpc>
              <a:buNone/>
            </a:pPr>
            <a:r>
              <a:rPr lang="en-US" sz="1900" dirty="0">
                <a:solidFill>
                  <a:srgbClr val="F2F0F4"/>
                </a:solidFill>
                <a:latin typeface="Montserrat" pitchFamily="34" charset="0"/>
                <a:ea typeface="Montserrat" pitchFamily="34" charset="-122"/>
                <a:cs typeface="Montserrat" pitchFamily="34" charset="-120"/>
              </a:rPr>
              <a:t>Proof of successful application</a:t>
            </a:r>
            <a:endParaRPr lang="en-US" sz="1900" dirty="0"/>
          </a:p>
        </p:txBody>
      </p:sp>
      <p:sp>
        <p:nvSpPr>
          <p:cNvPr id="7" name="Text 5"/>
          <p:cNvSpPr/>
          <p:nvPr/>
        </p:nvSpPr>
        <p:spPr>
          <a:xfrm>
            <a:off x="7561302" y="2140029"/>
            <a:ext cx="6392347" cy="625554"/>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Bell shaped curves for standardization and 0 to 1 scaling for normalization.</a:t>
            </a:r>
            <a:endParaRPr lang="en-US" sz="1500" dirty="0"/>
          </a:p>
        </p:txBody>
      </p:sp>
      <p:pic>
        <p:nvPicPr>
          <p:cNvPr id="8" name="Image 0" descr="preencoded.png"/>
          <p:cNvPicPr>
            <a:picLocks noChangeAspect="1"/>
          </p:cNvPicPr>
          <p:nvPr/>
        </p:nvPicPr>
        <p:blipFill>
          <a:blip r:embed="rId3"/>
          <a:stretch>
            <a:fillRect/>
          </a:stretch>
        </p:blipFill>
        <p:spPr>
          <a:xfrm>
            <a:off x="7561302" y="2985492"/>
            <a:ext cx="5388531" cy="2617946"/>
          </a:xfrm>
          <a:prstGeom prst="rect">
            <a:avLst/>
          </a:prstGeom>
        </p:spPr>
      </p:pic>
      <p:sp>
        <p:nvSpPr>
          <p:cNvPr id="9" name="Text 6"/>
          <p:cNvSpPr/>
          <p:nvPr/>
        </p:nvSpPr>
        <p:spPr>
          <a:xfrm>
            <a:off x="7561302" y="5823347"/>
            <a:ext cx="6392347" cy="312777"/>
          </a:xfrm>
          <a:prstGeom prst="rect">
            <a:avLst/>
          </a:prstGeom>
          <a:noFill/>
          <a:ln/>
        </p:spPr>
        <p:txBody>
          <a:bodyPr wrap="none" lIns="0" tIns="0" rIns="0" bIns="0" rtlCol="0" anchor="t"/>
          <a:lstStyle/>
          <a:p>
            <a:pPr marL="0" indent="0" algn="l">
              <a:lnSpc>
                <a:spcPts val="2450"/>
              </a:lnSpc>
              <a:buNone/>
            </a:pPr>
            <a:endParaRPr lang="en-US" sz="1500" dirty="0"/>
          </a:p>
        </p:txBody>
      </p:sp>
      <p:sp>
        <p:nvSpPr>
          <p:cNvPr id="10" name="Text 7"/>
          <p:cNvSpPr/>
          <p:nvPr/>
        </p:nvSpPr>
        <p:spPr>
          <a:xfrm>
            <a:off x="684371" y="6532007"/>
            <a:ext cx="13261658" cy="312777"/>
          </a:xfrm>
          <a:prstGeom prst="rect">
            <a:avLst/>
          </a:prstGeom>
          <a:noFill/>
          <a:ln/>
        </p:spPr>
        <p:txBody>
          <a:bodyPr wrap="none" lIns="0" tIns="0" rIns="0" bIns="0" rtlCol="0" anchor="t"/>
          <a:lstStyle/>
          <a:p>
            <a:pPr marL="0" indent="0" algn="l">
              <a:lnSpc>
                <a:spcPts val="2450"/>
              </a:lnSpc>
              <a:buNone/>
            </a:pPr>
            <a:endParaRPr lang="en-US" sz="1500" dirty="0"/>
          </a:p>
        </p:txBody>
      </p:sp>
      <p:sp>
        <p:nvSpPr>
          <p:cNvPr id="11" name="Text 8"/>
          <p:cNvSpPr/>
          <p:nvPr/>
        </p:nvSpPr>
        <p:spPr>
          <a:xfrm>
            <a:off x="684371" y="7064692"/>
            <a:ext cx="13261658" cy="625554"/>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
</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8532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Feature Encoding</a:t>
            </a:r>
            <a:endParaRPr lang="en-US" sz="4450" dirty="0"/>
          </a:p>
        </p:txBody>
      </p:sp>
      <p:pic>
        <p:nvPicPr>
          <p:cNvPr id="4" name="Image 1" descr="preencoded.png"/>
          <p:cNvPicPr>
            <a:picLocks noChangeAspect="1"/>
          </p:cNvPicPr>
          <p:nvPr/>
        </p:nvPicPr>
        <p:blipFill>
          <a:blip r:embed="rId4"/>
          <a:stretch>
            <a:fillRect/>
          </a:stretch>
        </p:blipFill>
        <p:spPr>
          <a:xfrm>
            <a:off x="6280190" y="3634264"/>
            <a:ext cx="566976" cy="566976"/>
          </a:xfrm>
          <a:prstGeom prst="rect">
            <a:avLst/>
          </a:prstGeom>
        </p:spPr>
      </p:pic>
      <p:sp>
        <p:nvSpPr>
          <p:cNvPr id="5" name="Text 1"/>
          <p:cNvSpPr/>
          <p:nvPr/>
        </p:nvSpPr>
        <p:spPr>
          <a:xfrm>
            <a:off x="6280190" y="44280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Label Encoding</a:t>
            </a:r>
            <a:endParaRPr lang="en-US" sz="2200" dirty="0"/>
          </a:p>
        </p:txBody>
      </p:sp>
      <p:sp>
        <p:nvSpPr>
          <p:cNvPr id="6" name="Text 2"/>
          <p:cNvSpPr/>
          <p:nvPr/>
        </p:nvSpPr>
        <p:spPr>
          <a:xfrm>
            <a:off x="6280190" y="4918472"/>
            <a:ext cx="3636407"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Converted ordinal categorical variables into numeric labels.</a:t>
            </a:r>
            <a:endParaRPr lang="en-US" sz="1750" dirty="0"/>
          </a:p>
        </p:txBody>
      </p:sp>
      <p:pic>
        <p:nvPicPr>
          <p:cNvPr id="7" name="Image 2" descr="preencoded.png"/>
          <p:cNvPicPr>
            <a:picLocks noChangeAspect="1"/>
          </p:cNvPicPr>
          <p:nvPr/>
        </p:nvPicPr>
        <p:blipFill>
          <a:blip r:embed="rId5"/>
          <a:stretch>
            <a:fillRect/>
          </a:stretch>
        </p:blipFill>
        <p:spPr>
          <a:xfrm>
            <a:off x="10200084" y="3634264"/>
            <a:ext cx="566976" cy="566976"/>
          </a:xfrm>
          <a:prstGeom prst="rect">
            <a:avLst/>
          </a:prstGeom>
        </p:spPr>
      </p:pic>
      <p:sp>
        <p:nvSpPr>
          <p:cNvPr id="8" name="Text 3"/>
          <p:cNvSpPr/>
          <p:nvPr/>
        </p:nvSpPr>
        <p:spPr>
          <a:xfrm>
            <a:off x="10200084" y="44280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One-Hot Encoding</a:t>
            </a:r>
            <a:endParaRPr lang="en-US" sz="2200" dirty="0"/>
          </a:p>
        </p:txBody>
      </p:sp>
      <p:sp>
        <p:nvSpPr>
          <p:cNvPr id="9" name="Text 4"/>
          <p:cNvSpPr/>
          <p:nvPr/>
        </p:nvSpPr>
        <p:spPr>
          <a:xfrm>
            <a:off x="10200084" y="4918472"/>
            <a:ext cx="3636526"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Created binary columns for nominal categories like airlines.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9455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Feature Scaling and Normalization</a:t>
            </a:r>
            <a:endParaRPr lang="en-US" sz="4450" dirty="0"/>
          </a:p>
        </p:txBody>
      </p:sp>
      <p:pic>
        <p:nvPicPr>
          <p:cNvPr id="4" name="Image 1" descr="preencoded.png"/>
          <p:cNvPicPr>
            <a:picLocks noChangeAspect="1"/>
          </p:cNvPicPr>
          <p:nvPr/>
        </p:nvPicPr>
        <p:blipFill>
          <a:blip r:embed="rId4"/>
          <a:stretch>
            <a:fillRect/>
          </a:stretch>
        </p:blipFill>
        <p:spPr>
          <a:xfrm>
            <a:off x="793790" y="2952274"/>
            <a:ext cx="1134070" cy="1360884"/>
          </a:xfrm>
          <a:prstGeom prst="rect">
            <a:avLst/>
          </a:prstGeom>
        </p:spPr>
      </p:pic>
      <p:sp>
        <p:nvSpPr>
          <p:cNvPr id="5" name="Text 1"/>
          <p:cNvSpPr/>
          <p:nvPr/>
        </p:nvSpPr>
        <p:spPr>
          <a:xfrm>
            <a:off x="2268022" y="31790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StandardScaler</a:t>
            </a:r>
            <a:endParaRPr lang="en-US" sz="2200" dirty="0"/>
          </a:p>
        </p:txBody>
      </p:sp>
      <p:sp>
        <p:nvSpPr>
          <p:cNvPr id="6" name="Text 2"/>
          <p:cNvSpPr/>
          <p:nvPr/>
        </p:nvSpPr>
        <p:spPr>
          <a:xfrm>
            <a:off x="2268022" y="3669506"/>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Transforms features to zero mean and unit variance.</a:t>
            </a:r>
            <a:endParaRPr lang="en-US" sz="1750" dirty="0"/>
          </a:p>
        </p:txBody>
      </p:sp>
      <p:pic>
        <p:nvPicPr>
          <p:cNvPr id="7" name="Image 2" descr="preencoded.png"/>
          <p:cNvPicPr>
            <a:picLocks noChangeAspect="1"/>
          </p:cNvPicPr>
          <p:nvPr/>
        </p:nvPicPr>
        <p:blipFill>
          <a:blip r:embed="rId5"/>
          <a:stretch>
            <a:fillRect/>
          </a:stretch>
        </p:blipFill>
        <p:spPr>
          <a:xfrm>
            <a:off x="793790" y="4313158"/>
            <a:ext cx="1134070" cy="1360884"/>
          </a:xfrm>
          <a:prstGeom prst="rect">
            <a:avLst/>
          </a:prstGeom>
        </p:spPr>
      </p:pic>
      <p:sp>
        <p:nvSpPr>
          <p:cNvPr id="8" name="Text 3"/>
          <p:cNvSpPr/>
          <p:nvPr/>
        </p:nvSpPr>
        <p:spPr>
          <a:xfrm>
            <a:off x="2268022" y="45399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MinMaxScaler</a:t>
            </a:r>
            <a:endParaRPr lang="en-US" sz="2200" dirty="0"/>
          </a:p>
        </p:txBody>
      </p:sp>
      <p:sp>
        <p:nvSpPr>
          <p:cNvPr id="9" name="Text 4"/>
          <p:cNvSpPr/>
          <p:nvPr/>
        </p:nvSpPr>
        <p:spPr>
          <a:xfrm>
            <a:off x="2268022" y="5030391"/>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Scales features to a fixed range, usually 0 to 1.</a:t>
            </a:r>
            <a:endParaRPr lang="en-US" sz="1750" dirty="0"/>
          </a:p>
        </p:txBody>
      </p:sp>
      <p:pic>
        <p:nvPicPr>
          <p:cNvPr id="10" name="Image 3" descr="preencoded.png"/>
          <p:cNvPicPr>
            <a:picLocks noChangeAspect="1"/>
          </p:cNvPicPr>
          <p:nvPr/>
        </p:nvPicPr>
        <p:blipFill>
          <a:blip r:embed="rId6"/>
          <a:stretch>
            <a:fillRect/>
          </a:stretch>
        </p:blipFill>
        <p:spPr>
          <a:xfrm>
            <a:off x="793790" y="5674042"/>
            <a:ext cx="1134070" cy="1360884"/>
          </a:xfrm>
          <a:prstGeom prst="rect">
            <a:avLst/>
          </a:prstGeom>
        </p:spPr>
      </p:pic>
      <p:sp>
        <p:nvSpPr>
          <p:cNvPr id="11" name="Text 5"/>
          <p:cNvSpPr/>
          <p:nvPr/>
        </p:nvSpPr>
        <p:spPr>
          <a:xfrm>
            <a:off x="2268022" y="59008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Impact</a:t>
            </a:r>
            <a:endParaRPr lang="en-US" sz="2200" dirty="0"/>
          </a:p>
        </p:txBody>
      </p:sp>
      <p:sp>
        <p:nvSpPr>
          <p:cNvPr id="12" name="Text 6"/>
          <p:cNvSpPr/>
          <p:nvPr/>
        </p:nvSpPr>
        <p:spPr>
          <a:xfrm>
            <a:off x="2268022" y="639127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Improves model convergence and accuracy.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721</Words>
  <Application>Microsoft Office PowerPoint</Application>
  <PresentationFormat>Custom</PresentationFormat>
  <Paragraphs>96</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Heebo Light</vt:lpstr>
      <vt:lpstr>Arial</vt:lpstr>
      <vt:lpstr>Heebo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Vikas Vishwakarma</cp:lastModifiedBy>
  <cp:revision>3</cp:revision>
  <dcterms:created xsi:type="dcterms:W3CDTF">2025-05-04T07:54:38Z</dcterms:created>
  <dcterms:modified xsi:type="dcterms:W3CDTF">2025-05-08T01:46:52Z</dcterms:modified>
</cp:coreProperties>
</file>